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CC5B-D57D-A6C6-B932-91B38F316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4586B-CCAF-DB14-4EDA-2522CEE5B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FF157-E867-031E-1AE8-CE6C7EC15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225EB-195D-20CE-51E2-998743BBF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C92C-4AC8-067F-E5CD-D6E45C5E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95082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8F840-2D78-33C9-2DE8-26430717A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A99F1-50F2-6E5E-4786-1325F540E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F1A03-18E0-E2FF-47BF-3C53D9BB1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F673E-7C24-EEA5-7D7E-58163AE1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B5DDF-2F21-E910-C897-38BE5A44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8461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9186DB-9BEA-FE7A-60D7-DF77481AC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D4058-4F3A-73C9-263A-3BB339E80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A865C-35A4-5B3F-314C-487FB968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9BD7B-CE8E-FCB4-F6E8-9B20E482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1815D-112B-6BF0-4E6A-CB82467A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3049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4AB88-5429-61C8-9D2D-316B0E9A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93AC5-E0A1-787C-0509-360CF0717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0CCEE-28A6-F00A-2D01-AE95BEEE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560F0-8F58-6B63-7E3C-1B6AF638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282E-97A1-97C0-B2F9-E2D0845A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8176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DF8F-60C6-83CE-9431-1D97BAE5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2242C-3570-BE1F-E7C4-C8CA208A2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8BA86-1EAA-E8FC-0B76-8B09A71A6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9391D-F5A4-0BDC-A9B8-F5682CFF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B305C-B2AF-0E78-E5FC-E6085D96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066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FDE5-691A-BA12-7A01-019EBD1E3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9FF11-B050-2217-791A-887329516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264C9-4CD8-2153-365D-9D14BF4EF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B39E8-99E6-B969-4242-CC64B9C5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5462E-A4FB-9A10-50C5-EAB350867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43C87-33C9-47AD-2FFD-56EC0731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3124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0B7A-92FB-959A-CBB3-863740FFD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E2755-336E-9BFD-C2E9-AA823046A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80F61-03A0-141B-DC69-20488A212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19207-E2E2-3A4E-E0D8-2B92CFB2B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D5BD5-099D-F559-28BC-F7637C6CF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5F24A9-A000-58BC-9696-F6E6755C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7A8103-15B8-7C4B-49DA-733023EA3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DBB02-5812-EF82-51A2-76191F12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00484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9B63-AD19-D555-2826-D23D7C52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C66FA-E32E-4D40-1178-B8A9B3D1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FBDA9-133D-A9AC-C7B8-57D85AE7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7928D-2D83-0D6E-D30F-91CD51D7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2985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D602D9-90ED-05D2-E1E5-0D871059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07AB50-3B75-4490-16FA-204E96F5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4EDA0-1E06-3A32-B1EB-B77BA6EC6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948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92A6-5469-1662-1061-B50F705B0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ED4E-6D26-F69A-CFDC-7FF72C99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9AB6F-3BFC-1AFF-ACB9-3998736D8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C0E19-D98C-6A5B-6958-39D38B839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47671-17B6-62CB-4844-9B8B19BB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923F6-1239-9D5A-681F-9983BC558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9574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299C-58F7-3D2D-A0D7-524BF931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C3DB0-1D08-9C6D-0A59-69AF795A63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C928C-1855-80C8-817A-28641B090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470BD-1B27-7A45-AE8F-12FC7C81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D9692-5380-44FE-4C8E-A5D21651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EA206-6BB9-9A5A-D6AD-6D5D6B43D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3509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16FCB-E936-C3A5-B9A1-EDE8ADA48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B022A-BA95-1302-6101-EF20954C8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1D080-F5E3-0C79-DB7F-D647A7B8C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76DC5-279B-4863-8C5E-03AE96246129}" type="datetimeFigureOut">
              <a:rPr lang="ar-EG" smtClean="0"/>
              <a:t>21/11/1446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84CEE-14D1-C286-A9C0-1512BA5B2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EF444-AC44-5E88-AE77-EB8B93AB2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D22789-D0C9-451F-8D5A-8966EE11E8E9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6008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taphotos/51283396696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taphotos/29537162547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87481-of-thanks-letter-text-logo-calligraphy-draw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423089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fr/photo/423081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nl/photo/524442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bway train with a logo on the side&#10;&#10;AI-generated content may be incorrect.">
            <a:extLst>
              <a:ext uri="{FF2B5EF4-FFF2-40B4-BE49-F238E27FC236}">
                <a16:creationId xmlns:a16="http://schemas.microsoft.com/office/drawing/2014/main" id="{D55D377E-A077-80E6-4543-9CC73CD41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6"/>
          <a:stretch>
            <a:fillRect/>
          </a:stretch>
        </p:blipFill>
        <p:spPr>
          <a:xfrm>
            <a:off x="3049" y="0"/>
            <a:ext cx="12191977" cy="68580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19B1D-9C20-73C2-EEDE-8AD020518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MTA Ridership Project</a:t>
            </a:r>
            <a:endParaRPr lang="ar-EG" sz="5200" dirty="0">
              <a:solidFill>
                <a:schemeClr val="bg1"/>
              </a:solidFill>
              <a:latin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EC4FC-5BC8-F627-2556-C9994B5DF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6"/>
            <a:ext cx="6150624" cy="1938253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FFFFFF"/>
                </a:solidFill>
              </a:rPr>
              <a:t>Presented by: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</a:rPr>
              <a:t>Omar Saeed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Bassel Mohamed</a:t>
            </a:r>
            <a:br>
              <a:rPr lang="en-US" sz="18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</a:rPr>
              <a:t>Shahd Ahmed</a:t>
            </a:r>
          </a:p>
          <a:p>
            <a:pPr algn="l"/>
            <a:endParaRPr lang="en-US" sz="1400" dirty="0">
              <a:solidFill>
                <a:srgbClr val="FFFFFF"/>
              </a:solidFill>
            </a:endParaRPr>
          </a:p>
          <a:p>
            <a:pPr algn="l"/>
            <a:endParaRPr lang="ar-EG" sz="1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529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inside of a train&#10;&#10;AI-generated content may be incorrect.">
            <a:extLst>
              <a:ext uri="{FF2B5EF4-FFF2-40B4-BE49-F238E27FC236}">
                <a16:creationId xmlns:a16="http://schemas.microsoft.com/office/drawing/2014/main" id="{E59D04CA-3A0F-176C-81A9-2D43F5B33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42" r="2941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4B6D1-EA76-EFC9-6F21-B3089503A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95684" cy="1899912"/>
          </a:xfrm>
        </p:spPr>
        <p:txBody>
          <a:bodyPr>
            <a:normAutofit/>
          </a:bodyPr>
          <a:lstStyle/>
          <a:p>
            <a:r>
              <a:rPr lang="en-US" sz="4000" dirty="0"/>
              <a:t>Second Phase: Analyzing &amp; Insights </a:t>
            </a:r>
            <a:endParaRPr lang="ar-EG" sz="40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C656373-D670-FA03-AB87-4FB00B989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2434201"/>
            <a:ext cx="5405120" cy="374307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Pre-pandemic ridership was significantly higher than during and after the pandemic.</a:t>
            </a:r>
          </a:p>
          <a:p>
            <a:r>
              <a:rPr lang="en-US" sz="1800" dirty="0"/>
              <a:t>2020 recorded the sharpest decline in total ridership with a 69% change compared to 2019 due to COVID-19 restrictions.</a:t>
            </a:r>
          </a:p>
          <a:p>
            <a:r>
              <a:rPr lang="en-US" sz="1800" dirty="0"/>
              <a:t>Subway was the most utilized transportation mode, followed by bridges and tunnels (traffic data).</a:t>
            </a:r>
          </a:p>
          <a:p>
            <a:r>
              <a:rPr lang="en-US" sz="1800" dirty="0"/>
              <a:t>Weekends and holidays had lower ridership compared to weekdays.</a:t>
            </a:r>
          </a:p>
          <a:p>
            <a:r>
              <a:rPr lang="en-US" sz="1800" dirty="0"/>
              <a:t>Ridership recovery increased steadily each year, indicating progressive normalization in public transport usage post-pandemic.</a:t>
            </a:r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A7E81-EDC9-97A9-6AFA-C54419C93DB8}"/>
              </a:ext>
            </a:extLst>
          </p:cNvPr>
          <p:cNvSpPr txBox="1"/>
          <p:nvPr/>
        </p:nvSpPr>
        <p:spPr>
          <a:xfrm>
            <a:off x="9894576" y="6657945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1">
            <a:spAutoFit/>
          </a:bodyPr>
          <a:lstStyle/>
          <a:p>
            <a:pPr algn="r">
              <a:spcAft>
                <a:spcPts val="600"/>
              </a:spcAft>
            </a:pPr>
            <a:r>
              <a:rPr lang="ar-EG" sz="700">
                <a:solidFill>
                  <a:srgbClr val="FFFFFF"/>
                </a:solidFill>
                <a:hlinkClick r:id="rId3" tooltip="https://www.flickr.com/photos/mtaphotos/5128339669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ar-EG" sz="700">
                <a:solidFill>
                  <a:srgbClr val="FFFFFF"/>
                </a:solidFill>
              </a:rPr>
              <a:t> by Unknown Author is licensed under </a:t>
            </a:r>
            <a:r>
              <a:rPr lang="ar-EG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ar-EG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30276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ign on a wall&#10;&#10;AI-generated content may be incorrect.">
            <a:extLst>
              <a:ext uri="{FF2B5EF4-FFF2-40B4-BE49-F238E27FC236}">
                <a16:creationId xmlns:a16="http://schemas.microsoft.com/office/drawing/2014/main" id="{BFC6FFD2-64C9-650F-4280-11C3BF132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26" r="9983" b="2188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AC9E7-1A8E-66C4-7527-8917E8899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Third Phase: visualization</a:t>
            </a:r>
            <a:br>
              <a:rPr lang="en-US" sz="2800" dirty="0">
                <a:solidFill>
                  <a:schemeClr val="bg1"/>
                </a:solidFill>
              </a:rPr>
            </a:br>
            <a:endParaRPr lang="ar-EG" sz="28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3352CB9-1B06-5281-DBF3-0E5E05DBC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Line Charts used to show year-over-year trends in ridership for each transportation mode.</a:t>
            </a:r>
          </a:p>
          <a:p>
            <a:r>
              <a:rPr lang="en-US" sz="1700" dirty="0">
                <a:solidFill>
                  <a:schemeClr val="bg1"/>
                </a:solidFill>
              </a:rPr>
              <a:t>Cards used to highlight key metrics such as total ridership, average volume, and peak values.</a:t>
            </a:r>
          </a:p>
          <a:p>
            <a:r>
              <a:rPr lang="en-US" sz="1700" dirty="0">
                <a:solidFill>
                  <a:schemeClr val="bg1"/>
                </a:solidFill>
              </a:rPr>
              <a:t>Donut charts break down total ridership by pandemic phases, helping us visualize the share of each period.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3E64A-F550-67A8-B72B-90C558C22CFA}"/>
              </a:ext>
            </a:extLst>
          </p:cNvPr>
          <p:cNvSpPr txBox="1"/>
          <p:nvPr/>
        </p:nvSpPr>
        <p:spPr>
          <a:xfrm>
            <a:off x="9894576" y="6657945"/>
            <a:ext cx="22974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1">
            <a:spAutoFit/>
          </a:bodyPr>
          <a:lstStyle/>
          <a:p>
            <a:pPr algn="r">
              <a:spcAft>
                <a:spcPts val="600"/>
              </a:spcAft>
            </a:pPr>
            <a:r>
              <a:rPr lang="ar-EG" sz="700">
                <a:solidFill>
                  <a:srgbClr val="FFFFFF"/>
                </a:solidFill>
                <a:hlinkClick r:id="rId3" tooltip="https://www.flickr.com/photos/mtaphotos/2953716254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ar-EG" sz="700">
                <a:solidFill>
                  <a:srgbClr val="FFFFFF"/>
                </a:solidFill>
              </a:rPr>
              <a:t> by Unknown Author is licensed under </a:t>
            </a:r>
            <a:r>
              <a:rPr lang="ar-EG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ar-EG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9401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E909E3-0061-8459-EFD8-DEDB85573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2" r="19165" b="7124"/>
          <a:stretch>
            <a:fillRect/>
          </a:stretch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87505-FC05-1022-B708-5B36743F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Recommendations:</a:t>
            </a:r>
            <a:endParaRPr lang="ar-EG" sz="3200" dirty="0">
              <a:solidFill>
                <a:schemeClr val="bg1"/>
              </a:solidFill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3BEFBF95-1024-5B13-FE65-5780F03A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938325" cy="3207258"/>
          </a:xfrm>
        </p:spPr>
        <p:txBody>
          <a:bodyPr anchor="t">
            <a:normAutofit lnSpcReduction="10000"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Targeted service optimization during weekdays where rider volume is high, and cost-saving reductions on weekends and holidays.</a:t>
            </a:r>
          </a:p>
          <a:p>
            <a:r>
              <a:rPr lang="en-US" sz="1700" dirty="0">
                <a:solidFill>
                  <a:schemeClr val="bg1"/>
                </a:solidFill>
              </a:rPr>
              <a:t>Invest more in subway infrastructure and service quality, as it remains the most used mode.</a:t>
            </a:r>
          </a:p>
          <a:p>
            <a:r>
              <a:rPr lang="en-US" sz="1700" dirty="0">
                <a:solidFill>
                  <a:schemeClr val="bg1"/>
                </a:solidFill>
              </a:rPr>
              <a:t>Use traffic data (bridges &amp; tunnels) as a proxy for shifts to personal car usage during crises, and explore integrating this insight into emergency transportation planning.</a:t>
            </a:r>
          </a:p>
          <a:p>
            <a:r>
              <a:rPr lang="en-US" sz="1700" dirty="0">
                <a:solidFill>
                  <a:schemeClr val="bg1"/>
                </a:solidFill>
              </a:rPr>
              <a:t>Promote safety and public trust in transportation services to accelerate post-pandemic recovery, especially for modes with slower rebound rates.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89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thank you&#10;&#10;AI-generated content may be incorrect.">
            <a:extLst>
              <a:ext uri="{FF2B5EF4-FFF2-40B4-BE49-F238E27FC236}">
                <a16:creationId xmlns:a16="http://schemas.microsoft.com/office/drawing/2014/main" id="{B45B6390-0066-CEB2-66C4-41CEC96C0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3467" y="1234356"/>
            <a:ext cx="10905066" cy="4389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7CBE2-EE79-D5A9-AA05-C6C597ACE3B2}"/>
              </a:ext>
            </a:extLst>
          </p:cNvPr>
          <p:cNvSpPr txBox="1"/>
          <p:nvPr/>
        </p:nvSpPr>
        <p:spPr>
          <a:xfrm>
            <a:off x="12358455" y="5692876"/>
            <a:ext cx="924926" cy="49162"/>
          </a:xfrm>
          <a:prstGeom prst="rect">
            <a:avLst/>
          </a:prstGeom>
          <a:solidFill>
            <a:srgbClr val="000000"/>
          </a:solidFill>
        </p:spPr>
        <p:txBody>
          <a:bodyPr wrap="square" rtlCol="1">
            <a:spAutoFit/>
          </a:bodyPr>
          <a:lstStyle/>
          <a:p>
            <a:pPr algn="r">
              <a:spcAft>
                <a:spcPts val="600"/>
              </a:spcAft>
            </a:pPr>
            <a:endParaRPr lang="ar-EG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22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rain at a train station&#10;&#10;AI-generated content may be incorrect.">
            <a:extLst>
              <a:ext uri="{FF2B5EF4-FFF2-40B4-BE49-F238E27FC236}">
                <a16:creationId xmlns:a16="http://schemas.microsoft.com/office/drawing/2014/main" id="{53A53203-4E9B-143C-EBCC-409CAD858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t="9091" r="152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F65F85-6129-0BFC-227F-7599FF5BB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Project Description 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0CD330-6A21-F3C2-81DE-B98BE361E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429938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This project analyzes ridership data for seven transportation services in New York City, capturing the total number of riders for each mode of transportation per day. The dataset includes pre-pandemic ridership percentage columns, allowing for a clear comparison across different time periods. Using Excel, Power Query, and Power BI, the project aimed to uncover patterns in rider behavior before, during, and after the COVID-19 pandemic.</a:t>
            </a:r>
          </a:p>
        </p:txBody>
      </p:sp>
    </p:spTree>
    <p:extLst>
      <p:ext uri="{BB962C8B-B14F-4D97-AF65-F5344CB8AC3E}">
        <p14:creationId xmlns:p14="http://schemas.microsoft.com/office/powerpoint/2010/main" val="740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us on the street&#10;&#10;AI-generated content may be incorrect.">
            <a:extLst>
              <a:ext uri="{FF2B5EF4-FFF2-40B4-BE49-F238E27FC236}">
                <a16:creationId xmlns:a16="http://schemas.microsoft.com/office/drawing/2014/main" id="{FB563BB4-DADF-5821-A06F-237B1852A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r="25694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53DFC-13E9-092B-F2ED-06D7D37F5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Project Objective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573540-E18E-950B-EBB9-7CD3052DE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849835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To compare ridership trends across years for each transportation type, focusing on changes before (2019), during (2020–2021), and after (2022–2024) the COVID-19 pandemic. The goal was to understand how rider volumes fluctuated and which services saw faster recovery.</a:t>
            </a:r>
          </a:p>
        </p:txBody>
      </p:sp>
    </p:spTree>
    <p:extLst>
      <p:ext uri="{BB962C8B-B14F-4D97-AF65-F5344CB8AC3E}">
        <p14:creationId xmlns:p14="http://schemas.microsoft.com/office/powerpoint/2010/main" val="74493876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ench in a subway station&#10;&#10;AI-generated content may be incorrect.">
            <a:extLst>
              <a:ext uri="{FF2B5EF4-FFF2-40B4-BE49-F238E27FC236}">
                <a16:creationId xmlns:a16="http://schemas.microsoft.com/office/drawing/2014/main" id="{968D4C44-CAE5-5CFC-2A4C-7136A6AC4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3289" b="9091"/>
          <a:stretch>
            <a:fillRect/>
          </a:stretch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2B99-D122-5ABA-697E-AAA6DF06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Source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5C2E12-D6FE-2F49-EC31-40D89386C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CSV file containing MTA ridership data, including daily rider counts and pre-pandemic comparison percentages.</a:t>
            </a:r>
          </a:p>
        </p:txBody>
      </p:sp>
    </p:spTree>
    <p:extLst>
      <p:ext uri="{BB962C8B-B14F-4D97-AF65-F5344CB8AC3E}">
        <p14:creationId xmlns:p14="http://schemas.microsoft.com/office/powerpoint/2010/main" val="43860847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standing in a subway station&#10;&#10;AI-generated content may be incorrect.">
            <a:extLst>
              <a:ext uri="{FF2B5EF4-FFF2-40B4-BE49-F238E27FC236}">
                <a16:creationId xmlns:a16="http://schemas.microsoft.com/office/drawing/2014/main" id="{6EE8A7F5-2687-6589-03D4-242FBF440F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B07A2F-66F1-C045-ACBD-00D43A710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Our Tools</a:t>
            </a:r>
            <a:endParaRPr lang="ar-EG" sz="5400" dirty="0">
              <a:solidFill>
                <a:srgbClr val="FFFFFF"/>
              </a:solidFill>
            </a:endParaRPr>
          </a:p>
        </p:txBody>
      </p:sp>
      <p:pic>
        <p:nvPicPr>
          <p:cNvPr id="7" name="Content Placeholder 6" descr="A green box with a white x on it&#10;&#10;AI-generated content may be incorrect.">
            <a:extLst>
              <a:ext uri="{FF2B5EF4-FFF2-40B4-BE49-F238E27FC236}">
                <a16:creationId xmlns:a16="http://schemas.microsoft.com/office/drawing/2014/main" id="{6771E38C-D6F1-4FB0-1BE2-546AA4C34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87" y="2851785"/>
            <a:ext cx="2077678" cy="1964055"/>
          </a:xfrm>
        </p:spPr>
      </p:pic>
      <p:pic>
        <p:nvPicPr>
          <p:cNvPr id="13" name="Picture 12" descr="A yellow rectangular shapes on a black background&#10;&#10;AI-generated content may be incorrect.">
            <a:extLst>
              <a:ext uri="{FF2B5EF4-FFF2-40B4-BE49-F238E27FC236}">
                <a16:creationId xmlns:a16="http://schemas.microsoft.com/office/drawing/2014/main" id="{F6803838-F6A7-B9C6-6191-0465431432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99" y="2640161"/>
            <a:ext cx="2955802" cy="2175678"/>
          </a:xfrm>
          <a:prstGeom prst="rect">
            <a:avLst/>
          </a:prstGeom>
        </p:spPr>
      </p:pic>
      <p:pic>
        <p:nvPicPr>
          <p:cNvPr id="15" name="Picture 14" descr="A black and blue logo&#10;&#10;AI-generated content may be incorrect.">
            <a:extLst>
              <a:ext uri="{FF2B5EF4-FFF2-40B4-BE49-F238E27FC236}">
                <a16:creationId xmlns:a16="http://schemas.microsoft.com/office/drawing/2014/main" id="{011FED47-E58F-CE0F-BE75-E47EBCCD1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988" y="2502216"/>
            <a:ext cx="5333926" cy="26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96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934BD-9AAD-0E58-013C-4717D5F7C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First Phase: Cleaning</a:t>
            </a:r>
            <a:endParaRPr lang="ar-EG" sz="5400" dirty="0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142FA2-8BFE-0327-405A-332DC8A05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Headers Standardization</a:t>
            </a:r>
          </a:p>
          <a:p>
            <a:r>
              <a:rPr lang="en-US" sz="2200" dirty="0"/>
              <a:t>Conversion of 2019 Passenger Data</a:t>
            </a:r>
          </a:p>
          <a:p>
            <a:r>
              <a:rPr lang="en-US" sz="2200" dirty="0"/>
              <a:t>Separation of 2019 Data</a:t>
            </a:r>
          </a:p>
          <a:p>
            <a:r>
              <a:rPr lang="en-US" sz="2200" dirty="0"/>
              <a:t>Data Sorting</a:t>
            </a:r>
          </a:p>
          <a:p>
            <a:r>
              <a:rPr lang="en-US" sz="2200" dirty="0"/>
              <a:t>Validation &amp; Quality Checks</a:t>
            </a:r>
          </a:p>
          <a:p>
            <a:endParaRPr lang="en-US" sz="2200" dirty="0"/>
          </a:p>
        </p:txBody>
      </p:sp>
      <p:pic>
        <p:nvPicPr>
          <p:cNvPr id="11" name="Content Placeholder 10" descr="A person walking in a subway&#10;&#10;AI-generated content may be incorrect.">
            <a:extLst>
              <a:ext uri="{FF2B5EF4-FFF2-40B4-BE49-F238E27FC236}">
                <a16:creationId xmlns:a16="http://schemas.microsoft.com/office/drawing/2014/main" id="{CE13969D-5BA9-5080-6492-48C1ABDB5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050" r="9997" b="-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947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E4819-011D-F053-5616-DE4E517C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Before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759BBD5-002B-F048-1D59-60D0E4225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6" b="1"/>
          <a:stretch>
            <a:fillRect/>
          </a:stretch>
        </p:blipFill>
        <p:spPr>
          <a:xfrm>
            <a:off x="20" y="10"/>
            <a:ext cx="12191980" cy="53168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65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FFC4A-52D3-5658-D04A-B39CE6E19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6926703" cy="8041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After</a:t>
            </a:r>
          </a:p>
        </p:txBody>
      </p:sp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2C18AD-3B03-34BD-CEC3-E40E680F5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r="-1" b="-1"/>
          <a:stretch>
            <a:fillRect/>
          </a:stretch>
        </p:blipFill>
        <p:spPr>
          <a:xfrm>
            <a:off x="-15200" y="10"/>
            <a:ext cx="12207200" cy="527993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46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266FD-69B9-C329-D9C6-C720034C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5AC7139-8867-1214-3C47-73B708BCD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32" y="1171893"/>
            <a:ext cx="12043736" cy="4700587"/>
          </a:xfrm>
        </p:spPr>
      </p:pic>
    </p:spTree>
    <p:extLst>
      <p:ext uri="{BB962C8B-B14F-4D97-AF65-F5344CB8AC3E}">
        <p14:creationId xmlns:p14="http://schemas.microsoft.com/office/powerpoint/2010/main" val="3321714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430</Words>
  <Application>Microsoft Office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Aptos</vt:lpstr>
      <vt:lpstr>Aptos Display</vt:lpstr>
      <vt:lpstr>Arial</vt:lpstr>
      <vt:lpstr>Calibri</vt:lpstr>
      <vt:lpstr>Office Theme</vt:lpstr>
      <vt:lpstr>MTA Ridership Project</vt:lpstr>
      <vt:lpstr>Project Description </vt:lpstr>
      <vt:lpstr>Project Objective</vt:lpstr>
      <vt:lpstr>Data Source</vt:lpstr>
      <vt:lpstr>Our Tools</vt:lpstr>
      <vt:lpstr>First Phase: Cleaning</vt:lpstr>
      <vt:lpstr>Before</vt:lpstr>
      <vt:lpstr>After</vt:lpstr>
      <vt:lpstr>PowerPoint Presentation</vt:lpstr>
      <vt:lpstr>Second Phase: Analyzing &amp; Insights </vt:lpstr>
      <vt:lpstr>Third Phase: visualization </vt:lpstr>
      <vt:lpstr>Recommendations: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Saeed</dc:creator>
  <cp:lastModifiedBy>Omar Saeed</cp:lastModifiedBy>
  <cp:revision>3</cp:revision>
  <dcterms:created xsi:type="dcterms:W3CDTF">2025-05-16T04:55:35Z</dcterms:created>
  <dcterms:modified xsi:type="dcterms:W3CDTF">2025-05-18T13:08:07Z</dcterms:modified>
</cp:coreProperties>
</file>